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16" r:id="rId2"/>
    <p:sldId id="285" r:id="rId3"/>
    <p:sldId id="387" r:id="rId4"/>
    <p:sldId id="322" r:id="rId5"/>
    <p:sldId id="327" r:id="rId6"/>
    <p:sldId id="452" r:id="rId7"/>
    <p:sldId id="343" r:id="rId8"/>
    <p:sldId id="417" r:id="rId9"/>
    <p:sldId id="453" r:id="rId10"/>
    <p:sldId id="455" r:id="rId11"/>
    <p:sldId id="456" r:id="rId12"/>
    <p:sldId id="457" r:id="rId13"/>
    <p:sldId id="460" r:id="rId14"/>
    <p:sldId id="459" r:id="rId15"/>
    <p:sldId id="461" r:id="rId16"/>
    <p:sldId id="462" r:id="rId17"/>
    <p:sldId id="463" r:id="rId18"/>
    <p:sldId id="458" r:id="rId19"/>
    <p:sldId id="465" r:id="rId20"/>
    <p:sldId id="464" r:id="rId21"/>
    <p:sldId id="466" r:id="rId22"/>
    <p:sldId id="467" r:id="rId23"/>
    <p:sldId id="468" r:id="rId24"/>
    <p:sldId id="469" r:id="rId25"/>
    <p:sldId id="470" r:id="rId26"/>
    <p:sldId id="472" r:id="rId27"/>
    <p:sldId id="471" r:id="rId28"/>
    <p:sldId id="475" r:id="rId29"/>
    <p:sldId id="476" r:id="rId30"/>
    <p:sldId id="473" r:id="rId31"/>
    <p:sldId id="479" r:id="rId32"/>
    <p:sldId id="449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Sauber" initials="SS" lastIdx="1" clrIdx="0">
    <p:extLst>
      <p:ext uri="{19B8F6BF-5375-455C-9EA6-DF929625EA0E}">
        <p15:presenceInfo xmlns:p15="http://schemas.microsoft.com/office/powerpoint/2012/main" userId="fda6e7db680277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9B6"/>
    <a:srgbClr val="729FE3"/>
    <a:srgbClr val="80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5000" autoAdjust="0"/>
  </p:normalViewPr>
  <p:slideViewPr>
    <p:cSldViewPr snapToGrid="0">
      <p:cViewPr varScale="1">
        <p:scale>
          <a:sx n="103" d="100"/>
          <a:sy n="103" d="100"/>
        </p:scale>
        <p:origin x="81" y="20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CD144-51BA-4820-9918-637BE801CCE3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55C74-1B06-4D11-B742-AD179A86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37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08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47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87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68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4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30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IAC</a:t>
            </a:r>
          </a:p>
          <a:p>
            <a:r>
              <a:rPr lang="en-US" dirty="0"/>
              <a:t>Show parameterizing</a:t>
            </a:r>
          </a:p>
          <a:p>
            <a:r>
              <a:rPr lang="en-US" dirty="0"/>
              <a:t>Show adding a new env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36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88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0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08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41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96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40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89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70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24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29055-CBB0-6AE2-1C34-7E9DAFFB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EEDAB-0E4D-11C0-A546-B7D31D02A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D1287-2981-E8FD-77ED-812370BFA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12E3-5E8D-E733-F554-41B881B57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2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6C33F-4FC7-04D8-ED70-712294DD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BF52A-4558-E219-AA85-AC075E6038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4F01-0511-8C09-4006-20566E93F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15CC2-3F1C-E764-334C-7838B0FBD6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56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965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68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76309-3918-34B7-26B5-1D5FD7AD4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AAEBB-6938-89D1-B8A7-12A4178D3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2F72BC-B64E-5818-31C0-DC42BFAE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2BA74-D202-36C9-1C54-209F31E499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39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2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4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5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03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37D-2E4B-4320-9CE4-C34CBA0F6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E5DFC-04D3-45BB-A6C6-898A1E021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C28AA-AE4F-4672-816E-3B1CF12C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9397C-8D29-4D60-96C2-8824DF3E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C94F5-5D89-48E8-8D77-1735157C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FB09-8CC2-4EA6-BFD7-B8439DC8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4E99C-2756-49F9-AABB-7FB683F39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4C1C-A37C-41A4-B0FC-3D848A45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A67F-0317-40C9-ABB1-3E585385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85FC-5B73-4BC7-802D-A6643BC4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39DEB-2C92-49CE-9D13-C9E952BB86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961E9-D50D-422B-9527-A227D80A0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90A81-EF41-4A6C-A908-144634BE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250FF-A6DA-4B88-8ACC-525A4F6D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32DE4-DE62-4A7F-9A40-324B0787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2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C888-49B1-494B-8CF7-7BEDED39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8560D-5704-4D9D-8A5B-059A0D8B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BB68A-A368-49DA-80CE-F033CFE8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229B-B979-4079-B045-ABE5C084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6577-91B6-44C9-8031-3064772C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6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A584-5470-4E0F-8535-BDFD16A5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3BE0A-D6B0-4318-BBF2-D1DD2C71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1826-D09F-4AD7-A6A8-DDE53711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BEEB5-6699-4815-A6B7-38419D32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310A6-E72B-40AC-A7D8-85F7D187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3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2383-A324-499C-8FF6-FB51A207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93FB-9ABE-444F-A71B-EED6831A7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E3ED2-FD8F-4AD3-AAC3-D5E06473F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948D0-9A0C-4E7F-A80A-0AEDAF30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74063-FE4F-4E3B-86F0-9D085BFA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3E467-4346-4011-87EC-128CA9A7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0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8D34-768C-40FB-9F61-5E4E23E7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AD763-D468-4ED7-944B-619FC5867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D1BD4-74E2-4A50-AEB9-109C57788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B7C58-0A95-4FCA-9B79-E4AC07C7C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0620D-26B0-4890-B6B7-FD672708A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A7496-7729-4C43-9E07-BD2CC97A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E55CD-C3FE-4B53-9C97-8FBCF9BC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2C968-B04B-48AD-A242-AD3379D3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AB-3B4B-4899-BC2E-9CB657E3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46CD6-1883-49B9-98B5-0CCFA8E3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E2F99-55AF-4914-A309-85A57CE7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C9B54-1667-4EDB-9D54-2E7B3148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8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965D8-9029-4D32-864D-A27A9620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D8917-61F6-4A36-8DAC-8555D85E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C1188-44F2-4DAA-94BF-E88BE5CB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0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FDC0-D45C-4B8C-A122-F139FA5A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1BC2F-101F-451F-9B98-ED85DE61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B3581-40ED-4AAB-8C05-09A929E6F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BCE45-DEBB-41A0-A2C2-AE1A48AF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72BC5-1727-4B78-9B2B-2B64053F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DE74B-C950-4B9F-9539-DBF54EBB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6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1E09-097A-4A5A-A0FD-B2199E04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FD58B-9955-4F92-A179-72DE65F5E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BC98F-8A62-4F69-9741-6D30B63AB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55E7A-CE87-4FA0-A976-D8E112F8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7B9B0-0AFE-4103-8311-F77216B1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513F9-8320-419C-844C-3685A9A3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8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D29E7-3C35-4B26-BE91-698B6860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16AE-FEBA-4FC9-AD99-C7A07922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7DAD5-66F6-41DE-91A3-E921F15E8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49D9-69E0-4A21-8E90-4EEA789D8B1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8CFF-111C-440D-AACF-6DB3C773F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CAEAF-2792-4CD5-8E35-A9C93DFC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techniques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metrain.com/author/scott-sauber/" TargetMode="External"/><Relationship Id="rId5" Type="http://schemas.openxmlformats.org/officeDocument/2006/relationships/hyperlink" Target="https://www.meetup.com/iadnug/" TargetMode="External"/><Relationship Id="rId4" Type="http://schemas.openxmlformats.org/officeDocument/2006/relationships/hyperlink" Target="https://mvp.microsoft.com/en-US/mvp/profile/13569306-1e9e-ed11-83ff-000d3a5600f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Which IAC is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Right For Me?</a:t>
            </a:r>
          </a:p>
        </p:txBody>
      </p:sp>
    </p:spTree>
    <p:extLst>
      <p:ext uri="{BB962C8B-B14F-4D97-AF65-F5344CB8AC3E}">
        <p14:creationId xmlns:p14="http://schemas.microsoft.com/office/powerpoint/2010/main" val="4105697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Infrastructure as Code (IAC)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4822" cy="4749836"/>
          </a:xfrm>
        </p:spPr>
        <p:txBody>
          <a:bodyPr>
            <a:normAutofit/>
          </a:bodyPr>
          <a:lstStyle/>
          <a:p>
            <a:r>
              <a:rPr lang="en-US" dirty="0"/>
              <a:t>Source code that defined provisioning resources that’s configurable and repeatable across all environments</a:t>
            </a:r>
          </a:p>
          <a:p>
            <a:r>
              <a:rPr lang="en-US" dirty="0"/>
              <a:t>Stored in version control</a:t>
            </a:r>
          </a:p>
          <a:p>
            <a:r>
              <a:rPr lang="en-US" dirty="0"/>
              <a:t>Declarative – what resources to create, not how to create them</a:t>
            </a:r>
          </a:p>
          <a:p>
            <a:r>
              <a:rPr lang="en-US" dirty="0"/>
              <a:t>Deployed via automation (ideally pipeline, but could be local)</a:t>
            </a:r>
          </a:p>
          <a:p>
            <a:r>
              <a:rPr lang="en-US" dirty="0"/>
              <a:t>Resource properties can be linked together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F3490E-FF1C-F94A-710D-9E8715EF0F65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5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IAC?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4822" cy="4749836"/>
          </a:xfrm>
        </p:spPr>
        <p:txBody>
          <a:bodyPr>
            <a:normAutofit/>
          </a:bodyPr>
          <a:lstStyle/>
          <a:p>
            <a:r>
              <a:rPr lang="en-US" dirty="0"/>
              <a:t>Promotes consistency and standardization</a:t>
            </a:r>
          </a:p>
          <a:p>
            <a:r>
              <a:rPr lang="en-US" dirty="0"/>
              <a:t>“It Works On My Machine” goes away</a:t>
            </a:r>
          </a:p>
          <a:p>
            <a:r>
              <a:rPr lang="en-US" dirty="0"/>
              <a:t>“It works in Dev, but not in Production” goes away</a:t>
            </a:r>
          </a:p>
          <a:p>
            <a:r>
              <a:rPr lang="en-US" dirty="0"/>
              <a:t>Audit trail of who did what and when</a:t>
            </a:r>
          </a:p>
          <a:p>
            <a:r>
              <a:rPr lang="en-US" dirty="0"/>
              <a:t>Resources are Transient not Permanent</a:t>
            </a:r>
          </a:p>
          <a:p>
            <a:r>
              <a:rPr lang="en-US" dirty="0"/>
              <a:t>Can be deleted and re-created with ease (besides your DB)</a:t>
            </a:r>
          </a:p>
          <a:p>
            <a:r>
              <a:rPr lang="en-US" dirty="0"/>
              <a:t>Standing up a new environment is a few lines of code and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27AD46-F315-5724-4592-A546BA9E05A4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 what can I create with IAC?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4822" cy="4749836"/>
          </a:xfrm>
        </p:spPr>
        <p:txBody>
          <a:bodyPr>
            <a:normAutofit/>
          </a:bodyPr>
          <a:lstStyle/>
          <a:p>
            <a:r>
              <a:rPr lang="en-US" dirty="0"/>
              <a:t>Virtual Machines</a:t>
            </a:r>
          </a:p>
          <a:p>
            <a:r>
              <a:rPr lang="en-US" dirty="0"/>
              <a:t>Web Servers</a:t>
            </a:r>
          </a:p>
          <a:p>
            <a:r>
              <a:rPr lang="en-US" dirty="0"/>
              <a:t>Databases</a:t>
            </a:r>
          </a:p>
          <a:p>
            <a:r>
              <a:rPr lang="en-US" dirty="0"/>
              <a:t>Secret Stores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IAM Policies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DNS</a:t>
            </a:r>
          </a:p>
          <a:p>
            <a:r>
              <a:rPr lang="en-US" dirty="0"/>
              <a:t>…pretty much everything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D0E4A-901B-5233-3820-EBE30963CD34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8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r>
              <a:rPr lang="en-US" sz="8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Okay I get it</a:t>
            </a:r>
            <a:br>
              <a:rPr lang="en-US" sz="8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en-US" sz="8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…but how?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69ED24-1A79-FFC9-53E3-0AE8C9E8C8B3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15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Azure Bicep?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3045" cy="4749836"/>
          </a:xfrm>
        </p:spPr>
        <p:txBody>
          <a:bodyPr>
            <a:normAutofit/>
          </a:bodyPr>
          <a:lstStyle/>
          <a:p>
            <a:r>
              <a:rPr lang="en-US" dirty="0"/>
              <a:t>Used to configure Azure resources</a:t>
            </a:r>
          </a:p>
          <a:p>
            <a:r>
              <a:rPr lang="en-US" dirty="0"/>
              <a:t>Built and maintained by Microsoft</a:t>
            </a:r>
          </a:p>
          <a:p>
            <a:r>
              <a:rPr lang="en-US" dirty="0"/>
              <a:t>Domain-specific language (fancy word for custom)</a:t>
            </a:r>
          </a:p>
          <a:p>
            <a:r>
              <a:rPr lang="en-US" dirty="0"/>
              <a:t>Provides </a:t>
            </a:r>
            <a:r>
              <a:rPr lang="en-US" dirty="0" err="1"/>
              <a:t>intellisense</a:t>
            </a:r>
            <a:r>
              <a:rPr lang="en-US" dirty="0"/>
              <a:t>, error checking, “</a:t>
            </a:r>
            <a:r>
              <a:rPr lang="en-US" dirty="0" err="1"/>
              <a:t>whatif</a:t>
            </a:r>
            <a:r>
              <a:rPr lang="en-US" dirty="0"/>
              <a:t>,” and orders the resource creations</a:t>
            </a:r>
          </a:p>
          <a:p>
            <a:r>
              <a:rPr lang="en-US" dirty="0"/>
              <a:t>Built on top of Azure Resource Manager (ARM) – don’t use ARM directly </a:t>
            </a:r>
          </a:p>
          <a:p>
            <a:r>
              <a:rPr lang="en-US" dirty="0"/>
              <a:t>No state file</a:t>
            </a:r>
          </a:p>
        </p:txBody>
      </p:sp>
      <p:pic>
        <p:nvPicPr>
          <p:cNvPr id="2050" name="Picture 2" descr="Home · Azure/ALZ-Bicep Wiki · GitHub">
            <a:extLst>
              <a:ext uri="{FF2B5EF4-FFF2-40B4-BE49-F238E27FC236}">
                <a16:creationId xmlns:a16="http://schemas.microsoft.com/office/drawing/2014/main" id="{68C829B9-0E70-33F6-46AE-6B890C56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61" y="4890977"/>
            <a:ext cx="1684484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8FFC72-A286-E981-4B39-9B88C31506D2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Azure Bicep?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E1CAE-7146-21E7-65D7-649319D8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9" y="1863683"/>
            <a:ext cx="10154547" cy="38034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B7D19-2789-79CD-1B95-C8A2F9C5CB93}"/>
              </a:ext>
            </a:extLst>
          </p:cNvPr>
          <p:cNvSpPr/>
          <p:nvPr/>
        </p:nvSpPr>
        <p:spPr>
          <a:xfrm>
            <a:off x="2659745" y="2688162"/>
            <a:ext cx="1082915" cy="427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B1994-C082-DAA0-2DA5-34D75CDADBAD}"/>
              </a:ext>
            </a:extLst>
          </p:cNvPr>
          <p:cNvSpPr/>
          <p:nvPr/>
        </p:nvSpPr>
        <p:spPr>
          <a:xfrm>
            <a:off x="3742660" y="2688162"/>
            <a:ext cx="1733107" cy="427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D990B-F608-EB78-289E-272B2E3F392C}"/>
              </a:ext>
            </a:extLst>
          </p:cNvPr>
          <p:cNvSpPr/>
          <p:nvPr/>
        </p:nvSpPr>
        <p:spPr>
          <a:xfrm>
            <a:off x="5479311" y="2688162"/>
            <a:ext cx="4600354" cy="427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D6843A-52EE-F58D-F62F-A855DC737F83}"/>
              </a:ext>
            </a:extLst>
          </p:cNvPr>
          <p:cNvSpPr/>
          <p:nvPr/>
        </p:nvSpPr>
        <p:spPr>
          <a:xfrm>
            <a:off x="2663289" y="3115339"/>
            <a:ext cx="2982599" cy="25518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6B702B-3C44-B02D-EBF5-67DE5CAABA53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0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14A4B4C-F8B2-3ED2-53B4-450481A2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85" y="191594"/>
            <a:ext cx="7676669" cy="3008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31CBD2-4C50-EFB3-4C7E-79FEF4598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742" y="3278308"/>
            <a:ext cx="6189921" cy="3498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92E9E3-EF26-F482-5478-CD43FCC20EC4}"/>
              </a:ext>
            </a:extLst>
          </p:cNvPr>
          <p:cNvSpPr/>
          <p:nvPr/>
        </p:nvSpPr>
        <p:spPr>
          <a:xfrm>
            <a:off x="3191374" y="1137684"/>
            <a:ext cx="2231232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83E97-2392-36D8-F9CD-928146B00DD7}"/>
              </a:ext>
            </a:extLst>
          </p:cNvPr>
          <p:cNvSpPr/>
          <p:nvPr/>
        </p:nvSpPr>
        <p:spPr>
          <a:xfrm>
            <a:off x="2780249" y="5027633"/>
            <a:ext cx="3418532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B0BBBC-0EE3-52FE-C9E4-3CE5C0A7FFA6}"/>
              </a:ext>
            </a:extLst>
          </p:cNvPr>
          <p:cNvSpPr/>
          <p:nvPr/>
        </p:nvSpPr>
        <p:spPr>
          <a:xfrm>
            <a:off x="3191374" y="1429809"/>
            <a:ext cx="1540114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453B4C-9F7B-C00C-06BF-2E8607403855}"/>
              </a:ext>
            </a:extLst>
          </p:cNvPr>
          <p:cNvSpPr/>
          <p:nvPr/>
        </p:nvSpPr>
        <p:spPr>
          <a:xfrm>
            <a:off x="2780248" y="5521972"/>
            <a:ext cx="3514225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21A197-6800-1C1E-DEA9-ACA305F1BCF0}"/>
              </a:ext>
            </a:extLst>
          </p:cNvPr>
          <p:cNvSpPr/>
          <p:nvPr/>
        </p:nvSpPr>
        <p:spPr>
          <a:xfrm>
            <a:off x="3191373" y="1739720"/>
            <a:ext cx="2231231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5CA969-A3AD-4CFF-8D90-11E81AF93B55}"/>
              </a:ext>
            </a:extLst>
          </p:cNvPr>
          <p:cNvSpPr/>
          <p:nvPr/>
        </p:nvSpPr>
        <p:spPr>
          <a:xfrm>
            <a:off x="2780249" y="5853149"/>
            <a:ext cx="2940068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7B5984-FDA9-0B2F-94BC-7CE8B1EBE14D}"/>
              </a:ext>
            </a:extLst>
          </p:cNvPr>
          <p:cNvSpPr/>
          <p:nvPr/>
        </p:nvSpPr>
        <p:spPr>
          <a:xfrm>
            <a:off x="3191373" y="2053111"/>
            <a:ext cx="1444422" cy="8708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0CDF9-9D38-9EF2-DF20-D2164CAEA2F6}"/>
              </a:ext>
            </a:extLst>
          </p:cNvPr>
          <p:cNvSpPr/>
          <p:nvPr/>
        </p:nvSpPr>
        <p:spPr>
          <a:xfrm>
            <a:off x="2780247" y="6336796"/>
            <a:ext cx="4907093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4EABD-E95A-E4DB-FC83-5D68678DDC11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5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r>
              <a:rPr lang="en-US" sz="8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Demo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28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Terraform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9512" cy="4749836"/>
          </a:xfrm>
        </p:spPr>
        <p:txBody>
          <a:bodyPr>
            <a:normAutofit/>
          </a:bodyPr>
          <a:lstStyle/>
          <a:p>
            <a:r>
              <a:rPr lang="en-US" dirty="0"/>
              <a:t>Created by </a:t>
            </a:r>
            <a:r>
              <a:rPr lang="en-US" dirty="0" err="1"/>
              <a:t>HashiCorp</a:t>
            </a:r>
            <a:r>
              <a:rPr lang="en-US" dirty="0"/>
              <a:t> (recently acquired by IBM)</a:t>
            </a:r>
          </a:p>
          <a:p>
            <a:r>
              <a:rPr lang="en-US" dirty="0"/>
              <a:t>Domain-specific language</a:t>
            </a:r>
          </a:p>
          <a:p>
            <a:r>
              <a:rPr lang="en-US" dirty="0"/>
              <a:t>Configure different clouds (Azure, AWS, GCP, VMware, </a:t>
            </a:r>
            <a:r>
              <a:rPr lang="en-US" dirty="0" err="1"/>
              <a:t>etc</a:t>
            </a:r>
            <a:r>
              <a:rPr lang="en-US" dirty="0"/>
              <a:t>) via Providers</a:t>
            </a:r>
          </a:p>
          <a:p>
            <a:r>
              <a:rPr lang="en-US" dirty="0"/>
              <a:t>BUT – can’t take same Terraform and run it on both Azure and AWS</a:t>
            </a:r>
          </a:p>
          <a:p>
            <a:r>
              <a:rPr lang="en-US" dirty="0"/>
              <a:t>Maintains state of infrastructure via state file</a:t>
            </a:r>
          </a:p>
          <a:p>
            <a:r>
              <a:rPr lang="en-US" dirty="0"/>
              <a:t>Likely the most popular IAC tool in the world</a:t>
            </a:r>
          </a:p>
          <a:p>
            <a:r>
              <a:rPr lang="en-US" dirty="0"/>
              <a:t>Recently changed to less permissive BSL license</a:t>
            </a:r>
          </a:p>
          <a:p>
            <a:r>
              <a:rPr lang="en-US" dirty="0"/>
              <a:t>Recently acquired by IBM</a:t>
            </a:r>
          </a:p>
        </p:txBody>
      </p:sp>
      <p:pic>
        <p:nvPicPr>
          <p:cNvPr id="1026" name="Picture 2" descr="terraform&quot; Icon - Download for free – Iconduck">
            <a:extLst>
              <a:ext uri="{FF2B5EF4-FFF2-40B4-BE49-F238E27FC236}">
                <a16:creationId xmlns:a16="http://schemas.microsoft.com/office/drawing/2014/main" id="{8E4347D4-BC66-D001-1CF4-2E5265578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7" y="4870981"/>
            <a:ext cx="1500495" cy="170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340363-0EAE-45A4-858B-EFBB482A8944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0D8CAA-DD71-E075-FA13-02B8F320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00" y="629000"/>
            <a:ext cx="10200000" cy="560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C5D0B5-CB3E-D24A-CE7C-C1D4EEFA83FD}"/>
              </a:ext>
            </a:extLst>
          </p:cNvPr>
          <p:cNvSpPr/>
          <p:nvPr/>
        </p:nvSpPr>
        <p:spPr>
          <a:xfrm>
            <a:off x="2885656" y="2182553"/>
            <a:ext cx="1691723" cy="427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B3913-8CD9-82A9-C764-E3A186C50818}"/>
              </a:ext>
            </a:extLst>
          </p:cNvPr>
          <p:cNvSpPr/>
          <p:nvPr/>
        </p:nvSpPr>
        <p:spPr>
          <a:xfrm>
            <a:off x="4577379" y="2183097"/>
            <a:ext cx="4254649" cy="427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E9186-3B7F-F891-01BE-F2AC18996ED3}"/>
              </a:ext>
            </a:extLst>
          </p:cNvPr>
          <p:cNvSpPr/>
          <p:nvPr/>
        </p:nvSpPr>
        <p:spPr>
          <a:xfrm>
            <a:off x="8832028" y="2185348"/>
            <a:ext cx="1691723" cy="427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DE1A6-3456-5A88-DE5A-F84AF64EA648}"/>
              </a:ext>
            </a:extLst>
          </p:cNvPr>
          <p:cNvSpPr/>
          <p:nvPr/>
        </p:nvSpPr>
        <p:spPr>
          <a:xfrm>
            <a:off x="2885656" y="2609730"/>
            <a:ext cx="7638095" cy="2968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006644-43EB-2AB6-91FF-F834DC53D9DA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8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who want to know what Infrastructure as Code (IAC) is</a:t>
            </a:r>
          </a:p>
          <a:p>
            <a:r>
              <a:rPr lang="en-US" dirty="0"/>
              <a:t>People who want to know why you use IAC</a:t>
            </a:r>
          </a:p>
          <a:p>
            <a:r>
              <a:rPr lang="en-US" dirty="0"/>
              <a:t>People who don’t know where to start with IAC</a:t>
            </a:r>
          </a:p>
          <a:p>
            <a:r>
              <a:rPr lang="en-US" dirty="0"/>
              <a:t>People new to the cloud</a:t>
            </a:r>
          </a:p>
          <a:p>
            <a:r>
              <a:rPr lang="en-US" dirty="0"/>
              <a:t>People who are using IAC but want to know different options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08EFB7-CF05-054B-8B1D-7E50F9B553AC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AE75E1-7976-6979-D936-2C355F2C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52" y="3513650"/>
            <a:ext cx="6091496" cy="334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E0419-25B1-EE53-55CB-1F2EC79CE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08" y="0"/>
            <a:ext cx="9154784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719A0D-D6D5-9E5A-2086-37B5E542B36E}"/>
              </a:ext>
            </a:extLst>
          </p:cNvPr>
          <p:cNvSpPr/>
          <p:nvPr/>
        </p:nvSpPr>
        <p:spPr>
          <a:xfrm>
            <a:off x="2884781" y="804197"/>
            <a:ext cx="966457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27308-DE46-473D-4C15-1E32F2960F11}"/>
              </a:ext>
            </a:extLst>
          </p:cNvPr>
          <p:cNvSpPr/>
          <p:nvPr/>
        </p:nvSpPr>
        <p:spPr>
          <a:xfrm>
            <a:off x="4108818" y="4392932"/>
            <a:ext cx="1092504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AA8110-16E3-F662-6A9F-E8BDD9720068}"/>
              </a:ext>
            </a:extLst>
          </p:cNvPr>
          <p:cNvSpPr/>
          <p:nvPr/>
        </p:nvSpPr>
        <p:spPr>
          <a:xfrm>
            <a:off x="3851238" y="804197"/>
            <a:ext cx="1597510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FB82D1-678E-966D-F94C-2B19563D2774}"/>
              </a:ext>
            </a:extLst>
          </p:cNvPr>
          <p:cNvSpPr/>
          <p:nvPr/>
        </p:nvSpPr>
        <p:spPr>
          <a:xfrm>
            <a:off x="7745506" y="4402123"/>
            <a:ext cx="930536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943FBE-1253-688F-EB1D-2C2C8C7E9221}"/>
              </a:ext>
            </a:extLst>
          </p:cNvPr>
          <p:cNvSpPr/>
          <p:nvPr/>
        </p:nvSpPr>
        <p:spPr>
          <a:xfrm>
            <a:off x="5448748" y="804197"/>
            <a:ext cx="4125558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0BA2B-4CF0-5040-E31D-59C4D1779F75}"/>
              </a:ext>
            </a:extLst>
          </p:cNvPr>
          <p:cNvSpPr/>
          <p:nvPr/>
        </p:nvSpPr>
        <p:spPr>
          <a:xfrm>
            <a:off x="5201322" y="4392932"/>
            <a:ext cx="2563967" cy="329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F311C2-333C-A01D-1ADB-41AAA7B15FCF}"/>
              </a:ext>
            </a:extLst>
          </p:cNvPr>
          <p:cNvSpPr/>
          <p:nvPr/>
        </p:nvSpPr>
        <p:spPr>
          <a:xfrm>
            <a:off x="2884781" y="1185234"/>
            <a:ext cx="2886697" cy="18484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15EE56-E20C-B5D5-2109-8E994C0899D7}"/>
              </a:ext>
            </a:extLst>
          </p:cNvPr>
          <p:cNvSpPr/>
          <p:nvPr/>
        </p:nvSpPr>
        <p:spPr>
          <a:xfrm>
            <a:off x="4108817" y="4768590"/>
            <a:ext cx="4567225" cy="1653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842D47-8203-2B74-7CE1-B191CB6203D6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6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AWS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Cloudformation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9512" cy="4749836"/>
          </a:xfrm>
        </p:spPr>
        <p:txBody>
          <a:bodyPr>
            <a:normAutofit/>
          </a:bodyPr>
          <a:lstStyle/>
          <a:p>
            <a:r>
              <a:rPr lang="en-US" dirty="0"/>
              <a:t>Used to configure AWS resources</a:t>
            </a:r>
          </a:p>
          <a:p>
            <a:r>
              <a:rPr lang="en-US" dirty="0"/>
              <a:t>Built and maintained by Amazon</a:t>
            </a:r>
          </a:p>
          <a:p>
            <a:r>
              <a:rPr lang="en-US" dirty="0"/>
              <a:t>YAML or JSON files</a:t>
            </a:r>
          </a:p>
        </p:txBody>
      </p:sp>
      <p:pic>
        <p:nvPicPr>
          <p:cNvPr id="3074" name="Picture 2" descr="Day 11 | AWS Cloud Formation Template (CFT) | by Sarat Chandra Motamarri |  Stackademic">
            <a:extLst>
              <a:ext uri="{FF2B5EF4-FFF2-40B4-BE49-F238E27FC236}">
                <a16:creationId xmlns:a16="http://schemas.microsoft.com/office/drawing/2014/main" id="{3837E69D-BDD4-D025-DE97-7ED35F10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298" y="4855461"/>
            <a:ext cx="1637414" cy="163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21D148-D352-4736-D102-894B098EB6CF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8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9699F7-D1E9-3407-E0D5-ED2AA22C8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47" y="186143"/>
            <a:ext cx="8761905" cy="64857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712FEC-9A19-9200-5176-2878811BC1EB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A2D836-9739-C7AA-502C-FAEE6CB418F8}"/>
              </a:ext>
            </a:extLst>
          </p:cNvPr>
          <p:cNvSpPr/>
          <p:nvPr/>
        </p:nvSpPr>
        <p:spPr>
          <a:xfrm>
            <a:off x="3726445" y="1760160"/>
            <a:ext cx="2191178" cy="5570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5DD9F3-85DD-3829-3883-55C323BEB28D}"/>
              </a:ext>
            </a:extLst>
          </p:cNvPr>
          <p:cNvSpPr/>
          <p:nvPr/>
        </p:nvSpPr>
        <p:spPr>
          <a:xfrm>
            <a:off x="4195768" y="2317173"/>
            <a:ext cx="2911614" cy="498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72D996-B9C5-1A5C-2DA1-47185E8790D4}"/>
              </a:ext>
            </a:extLst>
          </p:cNvPr>
          <p:cNvSpPr/>
          <p:nvPr/>
        </p:nvSpPr>
        <p:spPr>
          <a:xfrm>
            <a:off x="5712840" y="2925674"/>
            <a:ext cx="4381927" cy="5570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531325-CD17-672B-2195-92E240A75F17}"/>
              </a:ext>
            </a:extLst>
          </p:cNvPr>
          <p:cNvSpPr/>
          <p:nvPr/>
        </p:nvSpPr>
        <p:spPr>
          <a:xfrm>
            <a:off x="4882870" y="3966627"/>
            <a:ext cx="4619615" cy="2387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AWS CDK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9512" cy="4749836"/>
          </a:xfrm>
        </p:spPr>
        <p:txBody>
          <a:bodyPr>
            <a:normAutofit/>
          </a:bodyPr>
          <a:lstStyle/>
          <a:p>
            <a:r>
              <a:rPr lang="en-US" dirty="0"/>
              <a:t>Used to configure AWS resources</a:t>
            </a:r>
          </a:p>
          <a:p>
            <a:r>
              <a:rPr lang="en-US" dirty="0"/>
              <a:t>Built and maintained by Amazon</a:t>
            </a:r>
          </a:p>
          <a:p>
            <a:r>
              <a:rPr lang="en-US" dirty="0"/>
              <a:t>You write your language of choice – TypeScript, JavaScript, Python, Java, C#, or Go</a:t>
            </a:r>
          </a:p>
          <a:p>
            <a:r>
              <a:rPr lang="en-US" dirty="0"/>
              <a:t>Built on top of </a:t>
            </a:r>
            <a:r>
              <a:rPr lang="en-US" dirty="0" err="1"/>
              <a:t>Cloudformation</a:t>
            </a:r>
            <a:endParaRPr lang="en-US" dirty="0"/>
          </a:p>
        </p:txBody>
      </p:sp>
      <p:pic>
        <p:nvPicPr>
          <p:cNvPr id="4098" name="Picture 2" descr="What is AWS CDK &amp; Why to use it? - DEV Community">
            <a:extLst>
              <a:ext uri="{FF2B5EF4-FFF2-40B4-BE49-F238E27FC236}">
                <a16:creationId xmlns:a16="http://schemas.microsoft.com/office/drawing/2014/main" id="{2F5C411F-3085-9FB6-7ABB-8FB0630AD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261" y="4572922"/>
            <a:ext cx="2002539" cy="20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C89F4D-0EA2-6046-9302-BB85207E339B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81742-05A8-E06E-FA4F-CBD7DA0F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07" y="301650"/>
            <a:ext cx="10813986" cy="6254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37AFF-8E4E-9FC7-3BC8-2B01DFD295D6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1FD38C-1D7F-3A77-C29E-AFEF417A4DEC}"/>
              </a:ext>
            </a:extLst>
          </p:cNvPr>
          <p:cNvSpPr/>
          <p:nvPr/>
        </p:nvSpPr>
        <p:spPr>
          <a:xfrm>
            <a:off x="1695022" y="1043187"/>
            <a:ext cx="5926710" cy="1092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F7A796-CBF0-569C-83F9-AB1172A8FFC4}"/>
              </a:ext>
            </a:extLst>
          </p:cNvPr>
          <p:cNvSpPr/>
          <p:nvPr/>
        </p:nvSpPr>
        <p:spPr>
          <a:xfrm>
            <a:off x="1695022" y="2345832"/>
            <a:ext cx="5713696" cy="36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19939-DD2C-57AC-B8E0-07B995BE6576}"/>
              </a:ext>
            </a:extLst>
          </p:cNvPr>
          <p:cNvSpPr/>
          <p:nvPr/>
        </p:nvSpPr>
        <p:spPr>
          <a:xfrm>
            <a:off x="2198981" y="3682478"/>
            <a:ext cx="8519242" cy="22507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Pulumi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9512" cy="4749836"/>
          </a:xfrm>
        </p:spPr>
        <p:txBody>
          <a:bodyPr>
            <a:normAutofit/>
          </a:bodyPr>
          <a:lstStyle/>
          <a:p>
            <a:r>
              <a:rPr lang="en-US" dirty="0"/>
              <a:t>Created by </a:t>
            </a:r>
            <a:r>
              <a:rPr lang="en-US" dirty="0" err="1"/>
              <a:t>Pulumi</a:t>
            </a:r>
            <a:r>
              <a:rPr lang="en-US" dirty="0"/>
              <a:t> Corporation</a:t>
            </a:r>
          </a:p>
          <a:p>
            <a:r>
              <a:rPr lang="en-US" dirty="0"/>
              <a:t>Configure different clouds (Azure, AWS, GCP,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You write your language of choice – TypeScript, JavaScript, Python, Java, C#, Go, or Visual Basic (yes really)</a:t>
            </a:r>
          </a:p>
          <a:p>
            <a:r>
              <a:rPr lang="en-US" dirty="0"/>
              <a:t>First big player to market with IAC using an existing language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2618F9-238A-B4B5-9662-E33388516F05}"/>
              </a:ext>
            </a:extLst>
          </p:cNvPr>
          <p:cNvSpPr/>
          <p:nvPr/>
        </p:nvSpPr>
        <p:spPr>
          <a:xfrm>
            <a:off x="0" y="6634595"/>
            <a:ext cx="218209" cy="228600"/>
          </a:xfrm>
          <a:prstGeom prst="rect">
            <a:avLst/>
          </a:prstGeom>
          <a:solidFill>
            <a:srgbClr val="0F69B6"/>
          </a:solidFill>
          <a:ln>
            <a:solidFill>
              <a:srgbClr val="0F69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6" name="Picture 2" descr="Pulumi - Infrastructure as Code in Any Programming Language">
            <a:extLst>
              <a:ext uri="{FF2B5EF4-FFF2-40B4-BE49-F238E27FC236}">
                <a16:creationId xmlns:a16="http://schemas.microsoft.com/office/drawing/2014/main" id="{7ECA6196-9AF7-E291-5FA1-0E20ACCCE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504" y="4366391"/>
            <a:ext cx="3929495" cy="206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4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22C43-2702-BFFD-3245-71EA98F0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33" y="735963"/>
            <a:ext cx="9470334" cy="53860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F47539-4865-B787-E98A-1A3AF3960A4B}"/>
              </a:ext>
            </a:extLst>
          </p:cNvPr>
          <p:cNvSpPr/>
          <p:nvPr/>
        </p:nvSpPr>
        <p:spPr>
          <a:xfrm>
            <a:off x="0" y="6634595"/>
            <a:ext cx="218209" cy="228600"/>
          </a:xfrm>
          <a:prstGeom prst="rect">
            <a:avLst/>
          </a:prstGeom>
          <a:solidFill>
            <a:srgbClr val="0F69B6"/>
          </a:solidFill>
          <a:ln>
            <a:solidFill>
              <a:srgbClr val="0F69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8F005-9F68-9E16-103F-574B3D1EE7BE}"/>
              </a:ext>
            </a:extLst>
          </p:cNvPr>
          <p:cNvSpPr/>
          <p:nvPr/>
        </p:nvSpPr>
        <p:spPr>
          <a:xfrm>
            <a:off x="2484730" y="1583515"/>
            <a:ext cx="6409887" cy="1092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45AFE3-5C9D-846E-702B-E723F8583C23}"/>
              </a:ext>
            </a:extLst>
          </p:cNvPr>
          <p:cNvSpPr/>
          <p:nvPr/>
        </p:nvSpPr>
        <p:spPr>
          <a:xfrm>
            <a:off x="2569589" y="3382241"/>
            <a:ext cx="5909393" cy="535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97E-F400-8AC7-F7D9-9689A7BF8BB1}"/>
              </a:ext>
            </a:extLst>
          </p:cNvPr>
          <p:cNvSpPr/>
          <p:nvPr/>
        </p:nvSpPr>
        <p:spPr>
          <a:xfrm>
            <a:off x="3000813" y="3927559"/>
            <a:ext cx="5784702" cy="1699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8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Configuration Files vs Code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9512" cy="4749836"/>
          </a:xfrm>
        </p:spPr>
        <p:txBody>
          <a:bodyPr>
            <a:normAutofit/>
          </a:bodyPr>
          <a:lstStyle/>
          <a:p>
            <a:r>
              <a:rPr lang="en-US" dirty="0"/>
              <a:t>Bicep, ARM, Terraform, and </a:t>
            </a:r>
            <a:r>
              <a:rPr lang="en-US" dirty="0" err="1"/>
              <a:t>Cloudformation</a:t>
            </a:r>
            <a:r>
              <a:rPr lang="en-US" dirty="0"/>
              <a:t> are DSL config files</a:t>
            </a:r>
          </a:p>
          <a:p>
            <a:r>
              <a:rPr lang="en-US" dirty="0"/>
              <a:t>CDK and </a:t>
            </a:r>
            <a:r>
              <a:rPr lang="en-US" dirty="0" err="1"/>
              <a:t>Pulumi</a:t>
            </a:r>
            <a:r>
              <a:rPr lang="en-US" dirty="0"/>
              <a:t> are libraries of existing languages</a:t>
            </a:r>
          </a:p>
          <a:p>
            <a:r>
              <a:rPr lang="en-US" dirty="0"/>
              <a:t>CDK for Terraform is CDK but built on Terraform, supported by </a:t>
            </a:r>
            <a:r>
              <a:rPr lang="en-US" dirty="0" err="1"/>
              <a:t>Hashicorp</a:t>
            </a:r>
            <a:endParaRPr lang="en-US" dirty="0"/>
          </a:p>
          <a:p>
            <a:r>
              <a:rPr lang="en-US" dirty="0"/>
              <a:t>Configuration popular with Ops-focused teams</a:t>
            </a:r>
          </a:p>
          <a:p>
            <a:r>
              <a:rPr lang="en-US" dirty="0"/>
              <a:t>Code popular with Dev-focused teams</a:t>
            </a:r>
          </a:p>
          <a:p>
            <a:r>
              <a:rPr lang="en-US" dirty="0"/>
              <a:t>Code leverages existing skills – packages, syntax, autocomplete,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134465-0D8F-82CA-1E19-0831085BA100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5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696C3-EF49-0DAC-60F0-87FBEE21C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AA94-B757-B0DB-49B8-7FB04B7C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r>
              <a:rPr lang="en-US" sz="8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Okay I get it</a:t>
            </a:r>
            <a:br>
              <a:rPr lang="en-US" sz="8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en-US" sz="8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…but which do I pick?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F2FAE-7F3A-F87D-F02F-81680A81AD08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869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3D730-702F-8D2D-74B1-D4FEAC89D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ECE3-1468-3CC5-0F7C-5355AA77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Two main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1286-4A9F-4970-F3A6-EC9798F43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9512" cy="4749836"/>
          </a:xfrm>
        </p:spPr>
        <p:txBody>
          <a:bodyPr>
            <a:normAutofit/>
          </a:bodyPr>
          <a:lstStyle/>
          <a:p>
            <a:r>
              <a:rPr lang="en-US" dirty="0"/>
              <a:t>Do I go first-party with Azure/AWS/my cloud? Or do I go third-party like Terraform or </a:t>
            </a:r>
            <a:r>
              <a:rPr lang="en-US" dirty="0" err="1"/>
              <a:t>Pulumi</a:t>
            </a:r>
            <a:r>
              <a:rPr lang="en-US" dirty="0"/>
              <a:t>?</a:t>
            </a:r>
          </a:p>
          <a:p>
            <a:r>
              <a:rPr lang="en-US" dirty="0"/>
              <a:t> Do I choose a DSL config file based tech or GPL code file based tech?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96A28B-1B4E-D956-EB65-62D2A2336ACA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</a:t>
            </a:r>
          </a:p>
          <a:p>
            <a:r>
              <a:rPr lang="en-US" dirty="0"/>
              <a:t>What is Infrastructure as Code?</a:t>
            </a:r>
          </a:p>
          <a:p>
            <a:r>
              <a:rPr lang="en-US" dirty="0"/>
              <a:t>Why should you care?</a:t>
            </a:r>
          </a:p>
          <a:p>
            <a:r>
              <a:rPr lang="en-US" dirty="0"/>
              <a:t>All the options that are out there</a:t>
            </a:r>
          </a:p>
          <a:p>
            <a:r>
              <a:rPr lang="en-US" dirty="0"/>
              <a:t>Azure Bicep + ARM</a:t>
            </a:r>
          </a:p>
          <a:p>
            <a:r>
              <a:rPr lang="en-US" dirty="0"/>
              <a:t>Terraform</a:t>
            </a:r>
          </a:p>
          <a:p>
            <a:r>
              <a:rPr lang="en-US" dirty="0"/>
              <a:t>AWS </a:t>
            </a:r>
            <a:r>
              <a:rPr lang="en-US" dirty="0" err="1"/>
              <a:t>Cloudformation</a:t>
            </a:r>
            <a:r>
              <a:rPr lang="en-US" dirty="0"/>
              <a:t> + CDK</a:t>
            </a:r>
          </a:p>
          <a:p>
            <a:r>
              <a:rPr lang="en-US" dirty="0" err="1"/>
              <a:t>Pulumi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B3CB37-11D0-FD22-0E92-6EA7C57D64B8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350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DevSecOps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9512" cy="4749836"/>
          </a:xfrm>
        </p:spPr>
        <p:txBody>
          <a:bodyPr>
            <a:normAutofit/>
          </a:bodyPr>
          <a:lstStyle/>
          <a:p>
            <a:r>
              <a:rPr lang="en-US" dirty="0"/>
              <a:t>Integrate an IAC scanner into your CD pipeline</a:t>
            </a:r>
          </a:p>
          <a:p>
            <a:r>
              <a:rPr lang="en-US" dirty="0"/>
              <a:t>Catch security misconfigurations (</a:t>
            </a:r>
            <a:r>
              <a:rPr lang="en-US" dirty="0" err="1"/>
              <a:t>ie</a:t>
            </a:r>
            <a:r>
              <a:rPr lang="en-US" dirty="0"/>
              <a:t> require TLS 1.2, no public S3 buckets, </a:t>
            </a:r>
            <a:r>
              <a:rPr lang="en-US" dirty="0" err="1"/>
              <a:t>etc</a:t>
            </a:r>
            <a:r>
              <a:rPr lang="en-US" dirty="0"/>
              <a:t>) in a Pull Request before it hits your cloud</a:t>
            </a:r>
          </a:p>
          <a:p>
            <a:r>
              <a:rPr lang="en-US" dirty="0" err="1"/>
              <a:t>Checkov</a:t>
            </a:r>
            <a:r>
              <a:rPr lang="en-US" dirty="0"/>
              <a:t> is a free tool, </a:t>
            </a:r>
            <a:r>
              <a:rPr lang="en-US" dirty="0" err="1"/>
              <a:t>terrascan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9CF766-F378-81F7-6180-690FBCEDBB50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5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381A0-7850-3940-85B9-A3E9CB2F4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eckov output">
            <a:extLst>
              <a:ext uri="{FF2B5EF4-FFF2-40B4-BE49-F238E27FC236}">
                <a16:creationId xmlns:a16="http://schemas.microsoft.com/office/drawing/2014/main" id="{92EEBF2D-34F7-2EC2-4DEA-76C56405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67" y="235974"/>
            <a:ext cx="8777865" cy="638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DE3B69-1C15-CE22-25B2-0F666738C830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17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Understand what IAC is and why you should care about it</a:t>
            </a:r>
          </a:p>
          <a:p>
            <a:r>
              <a:rPr lang="en-US" dirty="0"/>
              <a:t>Understand which IAC might be a good fit for you</a:t>
            </a:r>
          </a:p>
          <a:p>
            <a:r>
              <a:rPr lang="en-US" dirty="0"/>
              <a:t>Use a security scanner for your IAC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A89249-45F8-0F48-0AF9-F8653CF2CDF3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999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what and why of IAC</a:t>
            </a:r>
          </a:p>
          <a:p>
            <a:r>
              <a:rPr lang="en-US" dirty="0"/>
              <a:t>Understand which IAC fits my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849B92-7EE3-37B1-FBBD-247B68F268D3}"/>
              </a:ext>
            </a:extLst>
          </p:cNvPr>
          <p:cNvSpPr/>
          <p:nvPr/>
        </p:nvSpPr>
        <p:spPr>
          <a:xfrm>
            <a:off x="0" y="663979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5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is Matt Phillips?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 Lead at Integrity</a:t>
            </a:r>
          </a:p>
          <a:p>
            <a:r>
              <a:rPr lang="en-US" dirty="0"/>
              <a:t>13 years in software</a:t>
            </a:r>
          </a:p>
          <a:p>
            <a:r>
              <a:rPr lang="en-US" dirty="0"/>
              <a:t>Uses multiple IAC technologies every day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AB89E1-D5EE-6223-7445-61C97753A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31614" y="1690688"/>
            <a:ext cx="3135836" cy="313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042C60-D7CF-F2FA-2D69-01B09CB3660C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is Scott Sauber?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>
                <a:hlinkClick r:id="rId4"/>
              </a:rPr>
              <a:t>Microsoft MVP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5"/>
              </a:rPr>
              <a:t>Iowa .NET User Group</a:t>
            </a:r>
            <a:r>
              <a:rPr lang="en-US" dirty="0"/>
              <a:t> </a:t>
            </a:r>
          </a:p>
          <a:p>
            <a:r>
              <a:rPr lang="en-US" dirty="0" err="1">
                <a:hlinkClick r:id="rId6"/>
              </a:rPr>
              <a:t>Dometrain</a:t>
            </a:r>
            <a:r>
              <a:rPr lang="en-US" dirty="0">
                <a:hlinkClick r:id="rId6"/>
              </a:rPr>
              <a:t> Author</a:t>
            </a:r>
            <a:endParaRPr lang="en-US" dirty="0"/>
          </a:p>
        </p:txBody>
      </p:sp>
      <p:pic>
        <p:nvPicPr>
          <p:cNvPr id="4" name="Picture 2" descr="Courses by Scott Sauber - Dometrain">
            <a:extLst>
              <a:ext uri="{FF2B5EF4-FFF2-40B4-BE49-F238E27FC236}">
                <a16:creationId xmlns:a16="http://schemas.microsoft.com/office/drawing/2014/main" id="{A3DC274A-4E9E-7CD7-DC71-0DFDB4A0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614" y="1690688"/>
            <a:ext cx="3135836" cy="313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BB2846-CB65-CCEB-53BD-CCAA40FAD7D9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7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the Before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4822" cy="4749836"/>
          </a:xfrm>
        </p:spPr>
        <p:txBody>
          <a:bodyPr>
            <a:normAutofit/>
          </a:bodyPr>
          <a:lstStyle/>
          <a:p>
            <a:r>
              <a:rPr lang="en-US" dirty="0"/>
              <a:t>On-premises</a:t>
            </a:r>
          </a:p>
          <a:p>
            <a:r>
              <a:rPr lang="en-US" dirty="0"/>
              <a:t>Sysadmins maintained the infrastructure (pets)</a:t>
            </a:r>
          </a:p>
          <a:p>
            <a:r>
              <a:rPr lang="en-US" dirty="0"/>
              <a:t>Clickety Clack Configuration</a:t>
            </a:r>
          </a:p>
          <a:p>
            <a:r>
              <a:rPr lang="en-US" dirty="0"/>
              <a:t>“It works in Dev, but not in Production”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91969-94EC-250B-4F4E-62BDC1FBF545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br>
              <a:rPr lang="en-US" sz="8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en-US" sz="8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“It Works On </a:t>
            </a:r>
            <a:br>
              <a:rPr lang="en-US" sz="8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en-US" sz="8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My Machine”</a:t>
            </a:r>
            <a:br>
              <a:rPr lang="en-US" sz="6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en-US" sz="6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- Every Developer At Least Once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5DC0D0-238F-73F2-3363-BE09D41C3A8D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3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4822" cy="4749836"/>
          </a:xfrm>
        </p:spPr>
        <p:txBody>
          <a:bodyPr>
            <a:normAutofit/>
          </a:bodyPr>
          <a:lstStyle/>
          <a:p>
            <a:r>
              <a:rPr lang="en-US" dirty="0"/>
              <a:t>But then cloud replaced the datacenter (still pets)</a:t>
            </a:r>
          </a:p>
          <a:p>
            <a:r>
              <a:rPr lang="en-US" dirty="0"/>
              <a:t>Still Clickety Clack Configuration</a:t>
            </a:r>
          </a:p>
          <a:p>
            <a:r>
              <a:rPr lang="en-US" dirty="0"/>
              <a:t>“It still works in Dev, but still not in Production”</a:t>
            </a:r>
          </a:p>
          <a:p>
            <a:r>
              <a:rPr lang="en-US" dirty="0"/>
              <a:t>But now we don’t own the hardware!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A4BC4-8440-294D-6469-0D3CF5383166}"/>
              </a:ext>
            </a:extLst>
          </p:cNvPr>
          <p:cNvSpPr/>
          <p:nvPr/>
        </p:nvSpPr>
        <p:spPr>
          <a:xfrm>
            <a:off x="0" y="6629400"/>
            <a:ext cx="218209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3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58522</TotalTime>
  <Words>839</Words>
  <Application>Microsoft Office PowerPoint</Application>
  <PresentationFormat>Widescreen</PresentationFormat>
  <Paragraphs>152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Segoe UI</vt:lpstr>
      <vt:lpstr>Office Theme</vt:lpstr>
      <vt:lpstr>Which IAC is  Right For Me?</vt:lpstr>
      <vt:lpstr>Audience</vt:lpstr>
      <vt:lpstr>Agenda</vt:lpstr>
      <vt:lpstr>Goals</vt:lpstr>
      <vt:lpstr>Who is Matt Phillips?</vt:lpstr>
      <vt:lpstr>Who is Scott Sauber?</vt:lpstr>
      <vt:lpstr>In the Before Times</vt:lpstr>
      <vt:lpstr> “It Works On  My Machine”  - Every Developer At Least Once</vt:lpstr>
      <vt:lpstr>Then…</vt:lpstr>
      <vt:lpstr>What is Infrastructure as Code (IAC)</vt:lpstr>
      <vt:lpstr>Why IAC?</vt:lpstr>
      <vt:lpstr>So what can I create with IAC?</vt:lpstr>
      <vt:lpstr>Okay I get it …but how?</vt:lpstr>
      <vt:lpstr>What is Azure Bicep?</vt:lpstr>
      <vt:lpstr>What is Azure Bicep?</vt:lpstr>
      <vt:lpstr>PowerPoint Presentation</vt:lpstr>
      <vt:lpstr>Demo</vt:lpstr>
      <vt:lpstr>Terraform</vt:lpstr>
      <vt:lpstr>PowerPoint Presentation</vt:lpstr>
      <vt:lpstr>PowerPoint Presentation</vt:lpstr>
      <vt:lpstr>AWS Cloudformation</vt:lpstr>
      <vt:lpstr>PowerPoint Presentation</vt:lpstr>
      <vt:lpstr>AWS CDK</vt:lpstr>
      <vt:lpstr>PowerPoint Presentation</vt:lpstr>
      <vt:lpstr>Pulumi</vt:lpstr>
      <vt:lpstr>PowerPoint Presentation</vt:lpstr>
      <vt:lpstr>Configuration Files vs Code Files</vt:lpstr>
      <vt:lpstr>Okay I get it …but which do I pick?</vt:lpstr>
      <vt:lpstr>Two main decisions</vt:lpstr>
      <vt:lpstr>DevSecOps</vt:lpstr>
      <vt:lpstr>PowerPoint Presentation</vt:lpstr>
      <vt:lpstr>Takeaways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IAC is Right For Me</dc:title>
  <dc:creator>Scott Sauber</dc:creator>
  <cp:lastModifiedBy>Scott Sauber</cp:lastModifiedBy>
  <cp:revision>279</cp:revision>
  <dcterms:created xsi:type="dcterms:W3CDTF">2018-06-02T19:36:58Z</dcterms:created>
  <dcterms:modified xsi:type="dcterms:W3CDTF">2024-10-11T17:07:12Z</dcterms:modified>
</cp:coreProperties>
</file>